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7"/>
  </p:notesMasterIdLst>
  <p:sldIdLst>
    <p:sldId id="259" r:id="rId2"/>
    <p:sldId id="260" r:id="rId3"/>
    <p:sldId id="265" r:id="rId4"/>
    <p:sldId id="264" r:id="rId5"/>
    <p:sldId id="266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F0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5025" autoAdjust="0"/>
  </p:normalViewPr>
  <p:slideViewPr>
    <p:cSldViewPr snapToGrid="0">
      <p:cViewPr varScale="1">
        <p:scale>
          <a:sx n="54" d="100"/>
          <a:sy n="54" d="100"/>
        </p:scale>
        <p:origin x="1083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7EF07C-3283-4294-B8B3-D568A8D6EBC0}" type="datetimeFigureOut">
              <a:rPr lang="en-GB" smtClean="0"/>
              <a:t>27/05/2020</a:t>
            </a:fld>
            <a:endParaRPr lang="en-GB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230ABD-F87B-4417-8526-B8ADDA7C21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574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30ABD-F87B-4417-8526-B8ADDA7C210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9942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a water treatment specialist's blog:  4 Ways That Weather Can Affect the Water Quality in Your Home: 1. Rainfall;2.Drought; 3. Hot Weather;4. Cold Weather;</a:t>
            </a:r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30ABD-F87B-4417-8526-B8ADDA7C210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6797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30ABD-F87B-4417-8526-B8ADDA7C210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253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3BC3D0C4-99C8-4E4C-8F96-317C5064A070}"/>
              </a:ext>
            </a:extLst>
          </p:cNvPr>
          <p:cNvCxnSpPr>
            <a:cxnSpLocks/>
          </p:cNvCxnSpPr>
          <p:nvPr userDrawn="1"/>
        </p:nvCxnSpPr>
        <p:spPr>
          <a:xfrm>
            <a:off x="0" y="960504"/>
            <a:ext cx="121920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2BC684EF-2935-4854-94AA-2B512A44A109}"/>
              </a:ext>
            </a:extLst>
          </p:cNvPr>
          <p:cNvSpPr/>
          <p:nvPr userDrawn="1"/>
        </p:nvSpPr>
        <p:spPr>
          <a:xfrm>
            <a:off x="0" y="284318"/>
            <a:ext cx="560934" cy="676186"/>
          </a:xfrm>
          <a:prstGeom prst="roundRect">
            <a:avLst>
              <a:gd name="adj" fmla="val 0"/>
            </a:avLst>
          </a:prstGeom>
          <a:solidFill>
            <a:srgbClr val="B2F0E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0603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5B9A33-F201-4419-9B89-C126EA7BA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1F0FED-6D5D-4840-A8A4-77FD0362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GB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10FD51-A11D-4650-9F9D-B5704D233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B8A8A-C502-458E-8833-944E6114BF2E}" type="datetimeFigureOut">
              <a:rPr lang="en-GB" smtClean="0"/>
              <a:t>27/05/2020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390162-9656-4BE2-8B18-647829D40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1913DF-6816-446B-9EC6-E5E0FA4FE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50A24-E14F-482C-A973-6B9AAE881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6617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016FA1-2661-4312-916F-59953BFE28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5B8A8A-C502-458E-8833-944E6114BF2E}" type="datetimeFigureOut">
              <a:rPr lang="en-GB" smtClean="0"/>
              <a:t>27/05/2020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57789D-2B69-4A1C-A7B6-E904AF12BE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B2345D-09EF-46BB-8BCB-DDA394505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50A24-E14F-482C-A973-6B9AAE881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649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64A663A-FF71-4D92-B92D-7FEF9BFB8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508" y="0"/>
            <a:ext cx="12192000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122442E-2E6C-447C-8137-FAD3A37833B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LightScreen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74711" y="1949816"/>
            <a:ext cx="1964745" cy="28147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477C1B9-E9D5-441C-BB14-EB0AF1455B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as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15495" y="1967113"/>
            <a:ext cx="1973997" cy="27508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3CFE870-CEED-47EC-8931-160FECA4AF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WatercolorSponge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17840" y="2013730"/>
            <a:ext cx="2168009" cy="27508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82E4C06-6E09-48FB-9AE2-95808E146826}"/>
              </a:ext>
            </a:extLst>
          </p:cNvPr>
          <p:cNvSpPr txBox="1"/>
          <p:nvPr/>
        </p:nvSpPr>
        <p:spPr>
          <a:xfrm>
            <a:off x="1335854" y="1598350"/>
            <a:ext cx="4629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Alcohol-relat</a:t>
            </a:r>
            <a:r>
              <a:rPr lang="en-GB" sz="3600" dirty="0">
                <a:solidFill>
                  <a:schemeClr val="bg1"/>
                </a:solidFill>
              </a:rPr>
              <a:t>ed</a:t>
            </a:r>
            <a:r>
              <a:rPr lang="en-GB" sz="3600" dirty="0"/>
              <a:t> </a:t>
            </a:r>
            <a:r>
              <a:rPr lang="en-GB" sz="3600" dirty="0">
                <a:solidFill>
                  <a:schemeClr val="bg1"/>
                </a:solidFill>
              </a:rPr>
              <a:t>tweets</a:t>
            </a:r>
            <a:r>
              <a:rPr lang="en-GB" sz="3600" dirty="0"/>
              <a:t> in Australian </a:t>
            </a:r>
            <a:r>
              <a:rPr lang="en-GB" sz="3600" dirty="0">
                <a:solidFill>
                  <a:schemeClr val="bg1"/>
                </a:solidFill>
              </a:rPr>
              <a:t>Cities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AD52098-0C8B-4203-ACB9-D73FB587B7F4}"/>
              </a:ext>
            </a:extLst>
          </p:cNvPr>
          <p:cNvSpPr txBox="1"/>
          <p:nvPr/>
        </p:nvSpPr>
        <p:spPr>
          <a:xfrm>
            <a:off x="1633666" y="2851870"/>
            <a:ext cx="3852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--</a:t>
            </a:r>
            <a:r>
              <a:rPr lang="en-GB" sz="2800" dirty="0"/>
              <a:t>Analytics on </a:t>
            </a:r>
            <a:r>
              <a:rPr lang="en-GB" sz="2800" dirty="0">
                <a:solidFill>
                  <a:schemeClr val="bg1"/>
                </a:solidFill>
              </a:rPr>
              <a:t>the cloud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0CBA09D-D742-48D4-9F95-06A038B4C20B}"/>
              </a:ext>
            </a:extLst>
          </p:cNvPr>
          <p:cNvSpPr txBox="1"/>
          <p:nvPr/>
        </p:nvSpPr>
        <p:spPr>
          <a:xfrm>
            <a:off x="2169750" y="3884800"/>
            <a:ext cx="259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Team 05</a:t>
            </a:r>
          </a:p>
        </p:txBody>
      </p:sp>
    </p:spTree>
    <p:extLst>
      <p:ext uri="{BB962C8B-B14F-4D97-AF65-F5344CB8AC3E}">
        <p14:creationId xmlns:p14="http://schemas.microsoft.com/office/powerpoint/2010/main" val="2611954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7BDC773-9593-4DA2-BACF-C65A134B6715}"/>
              </a:ext>
            </a:extLst>
          </p:cNvPr>
          <p:cNvCxnSpPr>
            <a:cxnSpLocks/>
          </p:cNvCxnSpPr>
          <p:nvPr/>
        </p:nvCxnSpPr>
        <p:spPr>
          <a:xfrm>
            <a:off x="-51619" y="1206393"/>
            <a:ext cx="1224361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893E6BD3-2A90-434A-82D8-27220C8F2EC3}"/>
              </a:ext>
            </a:extLst>
          </p:cNvPr>
          <p:cNvSpPr/>
          <p:nvPr/>
        </p:nvSpPr>
        <p:spPr>
          <a:xfrm>
            <a:off x="0" y="541897"/>
            <a:ext cx="567813" cy="664495"/>
          </a:xfrm>
          <a:prstGeom prst="rect">
            <a:avLst/>
          </a:prstGeom>
          <a:solidFill>
            <a:srgbClr val="B2F0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文本占位符 11">
            <a:extLst>
              <a:ext uri="{FF2B5EF4-FFF2-40B4-BE49-F238E27FC236}">
                <a16:creationId xmlns:a16="http://schemas.microsoft.com/office/drawing/2014/main" id="{4BEAC743-B0B0-4EE7-ABBB-01A88E7D0C38}"/>
              </a:ext>
            </a:extLst>
          </p:cNvPr>
          <p:cNvSpPr txBox="1">
            <a:spLocks/>
          </p:cNvSpPr>
          <p:nvPr/>
        </p:nvSpPr>
        <p:spPr>
          <a:xfrm>
            <a:off x="794736" y="606983"/>
            <a:ext cx="6163716" cy="5232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B2F0ED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rPr>
              <a:t>We have a cooperative team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1C3EFCB-BFAC-4080-82E9-AFA3B3932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35" y="1375622"/>
            <a:ext cx="9725303" cy="142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>
                <a:tab pos="269875" algn="l"/>
              </a:tabLst>
            </a:pPr>
            <a:r>
              <a:rPr kumimoji="0" lang="en-GB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Cooperative parts: architecture and system design, topic &amp; scenarios, general problem solving, report</a:t>
            </a:r>
            <a:endParaRPr kumimoji="0" lang="en-GB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>
                <a:tab pos="269875" algn="l"/>
              </a:tabLst>
            </a:pPr>
            <a:r>
              <a:rPr kumimoji="0" lang="en-GB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Personal responsibilities:</a:t>
            </a:r>
            <a:endParaRPr kumimoji="0" lang="en-GB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1E580616-488E-490F-B41A-B4A202708A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998357"/>
              </p:ext>
            </p:extLst>
          </p:nvPr>
        </p:nvGraphicFramePr>
        <p:xfrm>
          <a:off x="949912" y="2965175"/>
          <a:ext cx="9996255" cy="3023026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2579797">
                  <a:extLst>
                    <a:ext uri="{9D8B030D-6E8A-4147-A177-3AD203B41FA5}">
                      <a16:colId xmlns:a16="http://schemas.microsoft.com/office/drawing/2014/main" val="1946794896"/>
                    </a:ext>
                  </a:extLst>
                </a:gridCol>
                <a:gridCol w="1788015">
                  <a:extLst>
                    <a:ext uri="{9D8B030D-6E8A-4147-A177-3AD203B41FA5}">
                      <a16:colId xmlns:a16="http://schemas.microsoft.com/office/drawing/2014/main" val="595522573"/>
                    </a:ext>
                  </a:extLst>
                </a:gridCol>
                <a:gridCol w="5628443">
                  <a:extLst>
                    <a:ext uri="{9D8B030D-6E8A-4147-A177-3AD203B41FA5}">
                      <a16:colId xmlns:a16="http://schemas.microsoft.com/office/drawing/2014/main" val="444858736"/>
                    </a:ext>
                  </a:extLst>
                </a:gridCol>
              </a:tblGrid>
              <a:tr h="47597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dirty="0">
                          <a:effectLst/>
                        </a:rPr>
                        <a:t>Member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>
                          <a:effectLst/>
                        </a:rPr>
                        <a:t>Student ID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dirty="0">
                          <a:effectLst/>
                        </a:rPr>
                        <a:t>Responsibilities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16099872"/>
                  </a:ext>
                </a:extLst>
              </a:tr>
              <a:tr h="47597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>
                          <a:effectLst/>
                        </a:rPr>
                        <a:t>Ruiqi Zhu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dirty="0">
                          <a:effectLst/>
                        </a:rPr>
                        <a:t>939162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MapReduce; Data process and analysis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3733261"/>
                  </a:ext>
                </a:extLst>
              </a:tr>
              <a:tr h="64317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>
                          <a:effectLst/>
                        </a:rPr>
                        <a:t>Zhengyang Li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dirty="0">
                          <a:effectLst/>
                        </a:rPr>
                        <a:t>952972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Ansible for web server/harvester/data analysis module; Web server; Harvester-search API; Videos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50007989"/>
                  </a:ext>
                </a:extLst>
              </a:tr>
              <a:tr h="47597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>
                          <a:effectLst/>
                        </a:rPr>
                        <a:t>Jianxin Xu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>
                          <a:effectLst/>
                        </a:rPr>
                        <a:t>1014840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Web-based Design and Visualization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05360716"/>
                  </a:ext>
                </a:extLst>
              </a:tr>
              <a:tr h="47597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>
                          <a:effectLst/>
                        </a:rPr>
                        <a:t>Qiuxia YIN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>
                          <a:effectLst/>
                        </a:rPr>
                        <a:t>1017231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Instances &amp;CouchDB cluster; one-key deployment; </a:t>
                      </a:r>
                      <a:r>
                        <a:rPr lang="en-GB" sz="1600" dirty="0" err="1">
                          <a:effectLst/>
                        </a:rPr>
                        <a:t>Aurin</a:t>
                      </a:r>
                      <a:r>
                        <a:rPr lang="en-GB" sz="1600" dirty="0">
                          <a:effectLst/>
                        </a:rPr>
                        <a:t> data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94741547"/>
                  </a:ext>
                </a:extLst>
              </a:tr>
              <a:tr h="47597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>
                          <a:effectLst/>
                        </a:rPr>
                        <a:t>Fang Qu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>
                          <a:effectLst/>
                        </a:rPr>
                        <a:t>1070888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Harvester-stream API; Database backup and merge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980434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7326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7BDC773-9593-4DA2-BACF-C65A134B6715}"/>
              </a:ext>
            </a:extLst>
          </p:cNvPr>
          <p:cNvCxnSpPr>
            <a:cxnSpLocks/>
          </p:cNvCxnSpPr>
          <p:nvPr/>
        </p:nvCxnSpPr>
        <p:spPr>
          <a:xfrm>
            <a:off x="-51619" y="1206393"/>
            <a:ext cx="1224361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893E6BD3-2A90-434A-82D8-27220C8F2EC3}"/>
              </a:ext>
            </a:extLst>
          </p:cNvPr>
          <p:cNvSpPr/>
          <p:nvPr/>
        </p:nvSpPr>
        <p:spPr>
          <a:xfrm>
            <a:off x="0" y="541897"/>
            <a:ext cx="567813" cy="664495"/>
          </a:xfrm>
          <a:prstGeom prst="rect">
            <a:avLst/>
          </a:prstGeom>
          <a:solidFill>
            <a:srgbClr val="B2F0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文本占位符 11">
            <a:extLst>
              <a:ext uri="{FF2B5EF4-FFF2-40B4-BE49-F238E27FC236}">
                <a16:creationId xmlns:a16="http://schemas.microsoft.com/office/drawing/2014/main" id="{4BEAC743-B0B0-4EE7-ABBB-01A88E7D0C38}"/>
              </a:ext>
            </a:extLst>
          </p:cNvPr>
          <p:cNvSpPr txBox="1">
            <a:spLocks/>
          </p:cNvSpPr>
          <p:nvPr/>
        </p:nvSpPr>
        <p:spPr>
          <a:xfrm>
            <a:off x="794735" y="606983"/>
            <a:ext cx="8611657" cy="5232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B2F0ED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rPr>
              <a:t>Architecture: a scalable system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06D6D58-9DC1-49FB-844A-380DEA440B6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03" y="1917577"/>
            <a:ext cx="10413507" cy="38884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43254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7BDC773-9593-4DA2-BACF-C65A134B6715}"/>
              </a:ext>
            </a:extLst>
          </p:cNvPr>
          <p:cNvCxnSpPr>
            <a:cxnSpLocks/>
          </p:cNvCxnSpPr>
          <p:nvPr/>
        </p:nvCxnSpPr>
        <p:spPr>
          <a:xfrm>
            <a:off x="-51619" y="1206393"/>
            <a:ext cx="1224361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893E6BD3-2A90-434A-82D8-27220C8F2EC3}"/>
              </a:ext>
            </a:extLst>
          </p:cNvPr>
          <p:cNvSpPr/>
          <p:nvPr/>
        </p:nvSpPr>
        <p:spPr>
          <a:xfrm>
            <a:off x="0" y="541897"/>
            <a:ext cx="567813" cy="664495"/>
          </a:xfrm>
          <a:prstGeom prst="rect">
            <a:avLst/>
          </a:prstGeom>
          <a:solidFill>
            <a:srgbClr val="B2F0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文本占位符 11">
            <a:extLst>
              <a:ext uri="{FF2B5EF4-FFF2-40B4-BE49-F238E27FC236}">
                <a16:creationId xmlns:a16="http://schemas.microsoft.com/office/drawing/2014/main" id="{4BEAC743-B0B0-4EE7-ABBB-01A88E7D0C38}"/>
              </a:ext>
            </a:extLst>
          </p:cNvPr>
          <p:cNvSpPr txBox="1">
            <a:spLocks/>
          </p:cNvSpPr>
          <p:nvPr/>
        </p:nvSpPr>
        <p:spPr>
          <a:xfrm>
            <a:off x="794736" y="606983"/>
            <a:ext cx="6163716" cy="5232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B2F0ED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rPr>
              <a:t>Alcohol tweets—Big Cities</a:t>
            </a:r>
            <a:endParaRPr lang="en-GB" altLang="zh-CN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B7F33A0-ADF3-4F2B-8C51-EBFC8401ABE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47" y="1794961"/>
            <a:ext cx="7238439" cy="385664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E2D08FD-0A74-49D1-9ADA-A85A8F76690F}"/>
              </a:ext>
            </a:extLst>
          </p:cNvPr>
          <p:cNvSpPr/>
          <p:nvPr/>
        </p:nvSpPr>
        <p:spPr>
          <a:xfrm>
            <a:off x="7862995" y="2711674"/>
            <a:ext cx="3647152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可以把城市人口分布的图放在右边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2792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7BDC773-9593-4DA2-BACF-C65A134B6715}"/>
              </a:ext>
            </a:extLst>
          </p:cNvPr>
          <p:cNvCxnSpPr>
            <a:cxnSpLocks/>
          </p:cNvCxnSpPr>
          <p:nvPr/>
        </p:nvCxnSpPr>
        <p:spPr>
          <a:xfrm>
            <a:off x="-51619" y="1206393"/>
            <a:ext cx="1224361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893E6BD3-2A90-434A-82D8-27220C8F2EC3}"/>
              </a:ext>
            </a:extLst>
          </p:cNvPr>
          <p:cNvSpPr/>
          <p:nvPr/>
        </p:nvSpPr>
        <p:spPr>
          <a:xfrm>
            <a:off x="0" y="541897"/>
            <a:ext cx="567813" cy="664495"/>
          </a:xfrm>
          <a:prstGeom prst="rect">
            <a:avLst/>
          </a:prstGeom>
          <a:solidFill>
            <a:srgbClr val="B2F0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文本占位符 11">
            <a:extLst>
              <a:ext uri="{FF2B5EF4-FFF2-40B4-BE49-F238E27FC236}">
                <a16:creationId xmlns:a16="http://schemas.microsoft.com/office/drawing/2014/main" id="{4BEAC743-B0B0-4EE7-ABBB-01A88E7D0C38}"/>
              </a:ext>
            </a:extLst>
          </p:cNvPr>
          <p:cNvSpPr txBox="1">
            <a:spLocks/>
          </p:cNvSpPr>
          <p:nvPr/>
        </p:nvSpPr>
        <p:spPr>
          <a:xfrm>
            <a:off x="794736" y="606983"/>
            <a:ext cx="6163716" cy="5232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B2F0ED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rPr>
              <a:t>Any difference in Melbourne suburbs?</a:t>
            </a:r>
            <a:endParaRPr lang="en-GB" altLang="zh-CN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0126712-A006-4C66-BB90-BFE29E95C45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06" y="2039465"/>
            <a:ext cx="3693290" cy="2974015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F50B1AC-9B99-4B2B-876B-7919A372BB2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125" y="2042773"/>
            <a:ext cx="3479404" cy="2974015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2E22E77-7BC8-495A-9663-878BB65CBDE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458" y="2039465"/>
            <a:ext cx="3608799" cy="29740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CD4359F-1FC3-4FEC-B9A4-1045D3590603}"/>
              </a:ext>
            </a:extLst>
          </p:cNvPr>
          <p:cNvSpPr/>
          <p:nvPr/>
        </p:nvSpPr>
        <p:spPr>
          <a:xfrm>
            <a:off x="9188259" y="1593089"/>
            <a:ext cx="1095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Braeside</a:t>
            </a:r>
            <a:endParaRPr lang="en-GB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D64E883-53CD-473E-8610-621165CC9E89}"/>
              </a:ext>
            </a:extLst>
          </p:cNvPr>
          <p:cNvSpPr/>
          <p:nvPr/>
        </p:nvSpPr>
        <p:spPr>
          <a:xfrm>
            <a:off x="5286839" y="1670133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Southbank</a:t>
            </a:r>
            <a:endParaRPr lang="en-GB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C9F3C33-DDE8-48FC-9A75-EE20D7520BC4}"/>
              </a:ext>
            </a:extLst>
          </p:cNvPr>
          <p:cNvSpPr/>
          <p:nvPr/>
        </p:nvSpPr>
        <p:spPr>
          <a:xfrm>
            <a:off x="1577015" y="1670133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Richmond</a:t>
            </a:r>
            <a:endParaRPr lang="en-GB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BD38BAD-368A-41EA-BFD6-AEE5C9505C78}"/>
              </a:ext>
            </a:extLst>
          </p:cNvPr>
          <p:cNvSpPr/>
          <p:nvPr/>
        </p:nvSpPr>
        <p:spPr>
          <a:xfrm>
            <a:off x="4132708" y="5428241"/>
            <a:ext cx="35957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Next: Live Demo</a:t>
            </a:r>
            <a:endParaRPr lang="en-GB" altLang="zh-CN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698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</TotalTime>
  <Words>173</Words>
  <Application>Microsoft Office PowerPoint</Application>
  <PresentationFormat>宽屏</PresentationFormat>
  <Paragraphs>36</Paragraphs>
  <Slides>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qiuxia yin</dc:creator>
  <cp:lastModifiedBy>qiuxia yin</cp:lastModifiedBy>
  <cp:revision>33</cp:revision>
  <dcterms:created xsi:type="dcterms:W3CDTF">2020-04-23T12:00:47Z</dcterms:created>
  <dcterms:modified xsi:type="dcterms:W3CDTF">2020-05-26T17:01:46Z</dcterms:modified>
</cp:coreProperties>
</file>